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32918400" cy="384048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0" userDrawn="1">
          <p15:clr>
            <a:srgbClr val="A4A3A4"/>
          </p15:clr>
        </p15:guide>
        <p15:guide id="2" orient="horz" pos="22279">
          <p15:clr>
            <a:srgbClr val="A4A3A4"/>
          </p15:clr>
        </p15:guide>
        <p15:guide id="3" orient="horz" pos="733">
          <p15:clr>
            <a:srgbClr val="A4A3A4"/>
          </p15:clr>
        </p15:guide>
        <p15:guide id="4" orient="horz" pos="4431">
          <p15:clr>
            <a:srgbClr val="A4A3A4"/>
          </p15:clr>
        </p15:guide>
        <p15:guide id="5" orient="horz" pos="583">
          <p15:clr>
            <a:srgbClr val="A4A3A4"/>
          </p15:clr>
        </p15:guide>
        <p15:guide id="6" pos="20026">
          <p15:clr>
            <a:srgbClr val="A4A3A4"/>
          </p15:clr>
        </p15:guide>
        <p15:guide id="7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7F9FA"/>
    <a:srgbClr val="919090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4" autoAdjust="0"/>
    <p:restoredTop sz="94761" autoAdjust="0"/>
  </p:normalViewPr>
  <p:slideViewPr>
    <p:cSldViewPr snapToGrid="0" snapToObjects="1" showGuides="1">
      <p:cViewPr>
        <p:scale>
          <a:sx n="64" d="100"/>
          <a:sy n="64" d="100"/>
        </p:scale>
        <p:origin x="2120" y="-5600"/>
      </p:cViewPr>
      <p:guideLst>
        <p:guide orient="horz" pos="23640"/>
        <p:guide orient="horz" pos="22279"/>
        <p:guide orient="horz" pos="733"/>
        <p:guide orient="horz" pos="4431"/>
        <p:guide orient="horz" pos="583"/>
        <p:guide pos="20026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0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2/24/25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60563" y="685800"/>
            <a:ext cx="2936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5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0563" y="685800"/>
            <a:ext cx="2936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6882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6882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INTRODUCTION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6882" y="16682575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21278" y="6861185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921278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6710687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6721666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510033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510033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510033" y="16752838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510033" y="17513303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493100" y="29814391"/>
            <a:ext cx="73152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493100" y="30839021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56882" y="17443478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78432" y="6827340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2046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92046" y="2094111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206852" y="20218113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58128" y="24854825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58128" y="24103618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64082" y="6836601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58128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1957522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1957522" y="6827340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1957522" y="20180654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1953749" y="2094111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1957522" y="30060611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ACKNOWLEDGEMENTS  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1957523" y="3082107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7053" y="6870446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7053" y="610997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INTRODUCTION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44353" y="17405583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4353" y="16682575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58236" y="6861185"/>
            <a:ext cx="146304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158236" y="6109978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158237" y="25448979"/>
            <a:ext cx="146304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158235" y="24688514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243550" y="610997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243550" y="6870446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243550" y="1675283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243550" y="17513303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256250" y="30049499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256250" y="30842904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1082" y="6843216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1082" y="6082748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INTRODUCTION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51082" y="17405583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1082" y="16682575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690375" y="6833955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690373" y="6082748"/>
            <a:ext cx="15540038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690374" y="17405583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690374" y="16683013"/>
            <a:ext cx="15540038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8690374" y="27524172"/>
            <a:ext cx="15540035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8690374" y="28284637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689294" y="6082748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685521" y="6843216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693562" y="32862401"/>
            <a:ext cx="7086600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693563" y="33869089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496380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8934501" y="5981701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16715440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153562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0"/>
            <a:ext cx="32918400" cy="5740399"/>
            <a:chOff x="1" y="1"/>
            <a:chExt cx="32918400" cy="5740399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" y="1"/>
              <a:ext cx="329184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 flipH="1">
              <a:off x="2606040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3F3E66-4777-A04F-82EF-18049CBAFB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7" name="Triangle 6">
            <a:extLst>
              <a:ext uri="{FF2B5EF4-FFF2-40B4-BE49-F238E27FC236}">
                <a16:creationId xmlns:a16="http://schemas.microsoft.com/office/drawing/2014/main" id="{79D151B6-76B6-6785-ECFF-842596D4B406}"/>
              </a:ext>
            </a:extLst>
          </p:cNvPr>
          <p:cNvSpPr/>
          <p:nvPr userDrawn="1"/>
        </p:nvSpPr>
        <p:spPr>
          <a:xfrm>
            <a:off x="11547475" y="36355460"/>
            <a:ext cx="1336675" cy="2041280"/>
          </a:xfrm>
          <a:prstGeom prst="triangle">
            <a:avLst>
              <a:gd name="adj" fmla="val 50239"/>
            </a:avLst>
          </a:prstGeom>
          <a:solidFill>
            <a:srgbClr val="919090"/>
          </a:solidFill>
          <a:ln>
            <a:solidFill>
              <a:srgbClr val="91909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DB1A81C-189B-B946-919F-B48D4809573D}"/>
              </a:ext>
            </a:extLst>
          </p:cNvPr>
          <p:cNvGrpSpPr/>
          <p:nvPr userDrawn="1"/>
        </p:nvGrpSpPr>
        <p:grpSpPr>
          <a:xfrm>
            <a:off x="0" y="36347400"/>
            <a:ext cx="32918400" cy="2057400"/>
            <a:chOff x="0" y="36347400"/>
            <a:chExt cx="32918400" cy="205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CAABAE-02ED-584A-BB4A-7809D9312C0E}"/>
                </a:ext>
              </a:extLst>
            </p:cNvPr>
            <p:cNvSpPr/>
            <p:nvPr userDrawn="1"/>
          </p:nvSpPr>
          <p:spPr>
            <a:xfrm>
              <a:off x="9628094" y="36347400"/>
              <a:ext cx="23290306" cy="205740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DE41258-E06A-A3E3-E02E-9F64BCC1F21A}"/>
                </a:ext>
              </a:extLst>
            </p:cNvPr>
            <p:cNvGrpSpPr/>
            <p:nvPr userDrawn="1"/>
          </p:nvGrpSpPr>
          <p:grpSpPr>
            <a:xfrm>
              <a:off x="0" y="36355460"/>
              <a:ext cx="12141200" cy="2049340"/>
              <a:chOff x="0" y="36355460"/>
              <a:chExt cx="12141200" cy="2049340"/>
            </a:xfrm>
          </p:grpSpPr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5E56A4BC-142B-724B-A9E4-1F30BB35871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36355460"/>
                <a:ext cx="12141200" cy="2049340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A554D3-7CA5-41DF-D7E2-70911F98C17C}"/>
                  </a:ext>
                </a:extLst>
              </p:cNvPr>
              <p:cNvSpPr/>
              <p:nvPr userDrawn="1"/>
            </p:nvSpPr>
            <p:spPr>
              <a:xfrm>
                <a:off x="5611080" y="36925285"/>
                <a:ext cx="5450878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" name="Picture 1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DB850EF8-5B62-6503-236C-DD0553EF647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7018" y="36913635"/>
                <a:ext cx="5232890" cy="924929"/>
              </a:xfrm>
              <a:prstGeom prst="rect">
                <a:avLst/>
              </a:prstGeom>
            </p:spPr>
          </p:pic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2886260-D64F-9F49-9446-502165836548}"/>
                </a:ext>
              </a:extLst>
            </p:cNvPr>
            <p:cNvSpPr txBox="1"/>
            <p:nvPr userDrawn="1"/>
          </p:nvSpPr>
          <p:spPr>
            <a:xfrm>
              <a:off x="13511717" y="36995445"/>
              <a:ext cx="18036166" cy="830997"/>
            </a:xfrm>
            <a:prstGeom prst="rect">
              <a:avLst/>
            </a:prstGeom>
            <a:noFill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</a:rPr>
                <a:t>The work conducted by the Joint Genome Institute is supported by the Office of Science of the U.S. Department of Energy under Contract No. DE-AC02-05CH11231.</a:t>
              </a:r>
              <a:r>
                <a:rPr lang="en-US" sz="2400" dirty="0"/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B47043-75D1-0E41-878B-CEC6BA45336F}"/>
              </a:ext>
            </a:extLst>
          </p:cNvPr>
          <p:cNvSpPr/>
          <p:nvPr userDrawn="1"/>
        </p:nvSpPr>
        <p:spPr>
          <a:xfrm>
            <a:off x="9628094" y="36347400"/>
            <a:ext cx="23290306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772118" y="9031495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1559738" y="60817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1945600" y="60817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" y="1"/>
            <a:ext cx="32918400" cy="5553668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21" name="Freeform 20"/>
          <p:cNvSpPr/>
          <p:nvPr userDrawn="1"/>
        </p:nvSpPr>
        <p:spPr>
          <a:xfrm flipH="1">
            <a:off x="26060400" y="1854201"/>
            <a:ext cx="6857998" cy="3886199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   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80BD6C-6B1A-164E-AA33-A2266BB482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FBA5D7F-C5DD-274B-8BF2-DEE315713054}"/>
              </a:ext>
            </a:extLst>
          </p:cNvPr>
          <p:cNvSpPr txBox="1"/>
          <p:nvPr userDrawn="1"/>
        </p:nvSpPr>
        <p:spPr>
          <a:xfrm>
            <a:off x="13511717" y="36995445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3C482036-A09E-6496-B4AA-E614BD84FE9F}"/>
              </a:ext>
            </a:extLst>
          </p:cNvPr>
          <p:cNvSpPr/>
          <p:nvPr userDrawn="1"/>
        </p:nvSpPr>
        <p:spPr>
          <a:xfrm>
            <a:off x="11547475" y="36355460"/>
            <a:ext cx="1336675" cy="2041280"/>
          </a:xfrm>
          <a:prstGeom prst="triangle">
            <a:avLst>
              <a:gd name="adj" fmla="val 50239"/>
            </a:avLst>
          </a:prstGeom>
          <a:solidFill>
            <a:srgbClr val="919090"/>
          </a:solidFill>
          <a:ln>
            <a:solidFill>
              <a:srgbClr val="91909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14C7883-E9A6-6BCD-12F7-6CACE3CFE83B}"/>
              </a:ext>
            </a:extLst>
          </p:cNvPr>
          <p:cNvGrpSpPr/>
          <p:nvPr userDrawn="1"/>
        </p:nvGrpSpPr>
        <p:grpSpPr>
          <a:xfrm>
            <a:off x="0" y="36347400"/>
            <a:ext cx="12141200" cy="2057400"/>
            <a:chOff x="0" y="36355460"/>
            <a:chExt cx="12141200" cy="204934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E0EA4F3-FE06-43E6-5B8D-7F82EB2DA8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6355460"/>
              <a:ext cx="12141200" cy="204934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4EE06DA-4030-2828-AFB8-F867C2821527}"/>
                </a:ext>
              </a:extLst>
            </p:cNvPr>
            <p:cNvSpPr/>
            <p:nvPr userDrawn="1"/>
          </p:nvSpPr>
          <p:spPr>
            <a:xfrm>
              <a:off x="5611080" y="36925285"/>
              <a:ext cx="5450878" cy="971316"/>
            </a:xfrm>
            <a:prstGeom prst="rect">
              <a:avLst/>
            </a:prstGeom>
            <a:solidFill>
              <a:srgbClr val="F7F9F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black background with blue letters&#10;&#10;AI-generated content may be incorrect.">
              <a:extLst>
                <a:ext uri="{FF2B5EF4-FFF2-40B4-BE49-F238E27FC236}">
                  <a16:creationId xmlns:a16="http://schemas.microsoft.com/office/drawing/2014/main" id="{CFF68EF6-1E4D-B7DD-CF4F-77BBD78197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7018" y="36913635"/>
              <a:ext cx="5232890" cy="924929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3000" y="6100234"/>
            <a:ext cx="75438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237554" y="6100234"/>
            <a:ext cx="75438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9146977" y="6100234"/>
            <a:ext cx="146304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" y="1"/>
            <a:ext cx="32918400" cy="5553668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21" name="Freeform 20"/>
          <p:cNvSpPr/>
          <p:nvPr userDrawn="1"/>
        </p:nvSpPr>
        <p:spPr>
          <a:xfrm flipH="1">
            <a:off x="26060400" y="1854201"/>
            <a:ext cx="6857998" cy="3886199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  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929811-0071-734C-A7C2-1C8F2C99E5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4" name="Triangle 3">
            <a:extLst>
              <a:ext uri="{FF2B5EF4-FFF2-40B4-BE49-F238E27FC236}">
                <a16:creationId xmlns:a16="http://schemas.microsoft.com/office/drawing/2014/main" id="{F504BC00-05CB-F1E4-E3A9-7C3BDE3F63AF}"/>
              </a:ext>
            </a:extLst>
          </p:cNvPr>
          <p:cNvSpPr/>
          <p:nvPr userDrawn="1"/>
        </p:nvSpPr>
        <p:spPr>
          <a:xfrm>
            <a:off x="11739033" y="36371580"/>
            <a:ext cx="1358653" cy="2025160"/>
          </a:xfrm>
          <a:prstGeom prst="triangle">
            <a:avLst>
              <a:gd name="adj" fmla="val 50239"/>
            </a:avLst>
          </a:prstGeom>
          <a:solidFill>
            <a:srgbClr val="919090"/>
          </a:solidFill>
          <a:ln>
            <a:solidFill>
              <a:srgbClr val="91909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41A3B02-47E8-96B7-ECAD-FDCA46F50969}"/>
              </a:ext>
            </a:extLst>
          </p:cNvPr>
          <p:cNvGrpSpPr/>
          <p:nvPr userDrawn="1"/>
        </p:nvGrpSpPr>
        <p:grpSpPr>
          <a:xfrm>
            <a:off x="0" y="36347400"/>
            <a:ext cx="32918400" cy="2058393"/>
            <a:chOff x="0" y="36347400"/>
            <a:chExt cx="32918400" cy="205839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33505A8-0919-DB42-B037-EDEF87C14C93}"/>
                </a:ext>
              </a:extLst>
            </p:cNvPr>
            <p:cNvSpPr/>
            <p:nvPr userDrawn="1"/>
          </p:nvSpPr>
          <p:spPr>
            <a:xfrm>
              <a:off x="9628094" y="36347400"/>
              <a:ext cx="23290306" cy="205740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060517B-7E16-A942-8101-49BFEE70A43A}"/>
                </a:ext>
              </a:extLst>
            </p:cNvPr>
            <p:cNvSpPr txBox="1"/>
            <p:nvPr userDrawn="1"/>
          </p:nvSpPr>
          <p:spPr>
            <a:xfrm>
              <a:off x="13511717" y="36995445"/>
              <a:ext cx="18036166" cy="830997"/>
            </a:xfrm>
            <a:prstGeom prst="rect">
              <a:avLst/>
            </a:prstGeom>
            <a:noFill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</a:rPr>
                <a:t>The work conducted by the Joint Genome Institute is supported by the Office of Science of the U.S. Department of Energy under Contract No. DE-AC02-05CH11231.</a:t>
              </a:r>
              <a:r>
                <a:rPr lang="en-US" sz="2400" dirty="0"/>
                <a:t> 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6EB7190-1B96-9A33-5B49-4F3FBB5C5343}"/>
                </a:ext>
              </a:extLst>
            </p:cNvPr>
            <p:cNvGrpSpPr/>
            <p:nvPr userDrawn="1"/>
          </p:nvGrpSpPr>
          <p:grpSpPr>
            <a:xfrm>
              <a:off x="0" y="36347400"/>
              <a:ext cx="12141200" cy="2058393"/>
              <a:chOff x="0" y="36355460"/>
              <a:chExt cx="12141200" cy="204934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C3EAC9E4-3C4D-68F3-78D2-A68CEB2C589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36355460"/>
                <a:ext cx="12141200" cy="2049340"/>
              </a:xfrm>
              <a:prstGeom prst="rect">
                <a:avLst/>
              </a:prstGeom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4456F89-620D-891C-9FFB-5A7926E7B3C4}"/>
                  </a:ext>
                </a:extLst>
              </p:cNvPr>
              <p:cNvSpPr/>
              <p:nvPr userDrawn="1"/>
            </p:nvSpPr>
            <p:spPr>
              <a:xfrm>
                <a:off x="5611080" y="36925285"/>
                <a:ext cx="5450878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51A4C589-B336-F272-C181-2DC04ABBEF1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7018" y="36913635"/>
                <a:ext cx="5232890" cy="924929"/>
              </a:xfrm>
              <a:prstGeom prst="rect">
                <a:avLst/>
              </a:prstGeom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3000" y="6081713"/>
            <a:ext cx="306324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43000" y="6081713"/>
            <a:ext cx="7086600" cy="29313187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32918400" cy="5740399"/>
            <a:chOff x="1" y="1"/>
            <a:chExt cx="32918400" cy="5740399"/>
          </a:xfrm>
        </p:grpSpPr>
        <p:sp>
          <p:nvSpPr>
            <p:cNvPr id="23" name="Rectangle 22"/>
            <p:cNvSpPr/>
            <p:nvPr userDrawn="1"/>
          </p:nvSpPr>
          <p:spPr>
            <a:xfrm>
              <a:off x="1" y="1"/>
              <a:ext cx="329184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4" name="Freeform 23"/>
            <p:cNvSpPr/>
            <p:nvPr userDrawn="1"/>
          </p:nvSpPr>
          <p:spPr>
            <a:xfrm flipH="1">
              <a:off x="2606040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D50FF1-7099-4D4E-AB4E-40B8BBD44D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9DAAC8-DE87-90F9-D463-FEF1356A1DF1}"/>
              </a:ext>
            </a:extLst>
          </p:cNvPr>
          <p:cNvGrpSpPr/>
          <p:nvPr userDrawn="1"/>
        </p:nvGrpSpPr>
        <p:grpSpPr>
          <a:xfrm>
            <a:off x="0" y="36347400"/>
            <a:ext cx="32918400" cy="2057400"/>
            <a:chOff x="0" y="36347400"/>
            <a:chExt cx="32918400" cy="20574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073E81E-4A58-5D43-84B2-C51054CD5584}"/>
                </a:ext>
              </a:extLst>
            </p:cNvPr>
            <p:cNvSpPr/>
            <p:nvPr userDrawn="1"/>
          </p:nvSpPr>
          <p:spPr>
            <a:xfrm>
              <a:off x="9628094" y="36347400"/>
              <a:ext cx="23290306" cy="205740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D10466-04A8-5945-8122-DF66ED572F2C}"/>
                </a:ext>
              </a:extLst>
            </p:cNvPr>
            <p:cNvSpPr txBox="1"/>
            <p:nvPr userDrawn="1"/>
          </p:nvSpPr>
          <p:spPr>
            <a:xfrm>
              <a:off x="13511717" y="36995445"/>
              <a:ext cx="18036166" cy="830997"/>
            </a:xfrm>
            <a:prstGeom prst="rect">
              <a:avLst/>
            </a:prstGeom>
            <a:noFill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</a:rPr>
                <a:t>The work conducted by the Joint Genome Institute is supported by the Office of Science of the U.S. Department of Energy under Contract No. DE-AC02-05CH11231.</a:t>
              </a:r>
              <a:r>
                <a:rPr lang="en-US" sz="2400" dirty="0"/>
                <a:t> 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E4A4541-6E5B-1688-4B35-1A543C4AD013}"/>
                </a:ext>
              </a:extLst>
            </p:cNvPr>
            <p:cNvGrpSpPr/>
            <p:nvPr userDrawn="1"/>
          </p:nvGrpSpPr>
          <p:grpSpPr>
            <a:xfrm>
              <a:off x="0" y="36347400"/>
              <a:ext cx="12141200" cy="2057400"/>
              <a:chOff x="0" y="36355460"/>
              <a:chExt cx="12141200" cy="2049340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33264FFB-7BD7-57E5-C08C-6DCCCC0F852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36355460"/>
                <a:ext cx="12141200" cy="2049340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CDBB5E-18F4-D06F-C2AC-EF4AFE0691F7}"/>
                  </a:ext>
                </a:extLst>
              </p:cNvPr>
              <p:cNvSpPr/>
              <p:nvPr userDrawn="1"/>
            </p:nvSpPr>
            <p:spPr>
              <a:xfrm>
                <a:off x="5611080" y="36925285"/>
                <a:ext cx="5450878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8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0ADA13EF-423D-3051-6886-87EBBF75922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7018" y="36913635"/>
                <a:ext cx="5232890" cy="924929"/>
              </a:xfrm>
              <a:prstGeom prst="rect">
                <a:avLst/>
              </a:prstGeom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Placeholder 7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itle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53"/>
          <p:cNvSpPr>
            <a:spLocks noGrp="1"/>
          </p:cNvSpPr>
          <p:nvPr>
            <p:ph type="body" sz="quarter" idx="10"/>
          </p:nvPr>
        </p:nvSpPr>
        <p:spPr>
          <a:xfrm>
            <a:off x="1178432" y="6827340"/>
            <a:ext cx="9829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1"/>
          </p:nvPr>
        </p:nvSpPr>
        <p:spPr>
          <a:xfrm>
            <a:off x="1178432" y="6089097"/>
            <a:ext cx="9829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"/>
          </p:nvPr>
        </p:nvSpPr>
        <p:spPr>
          <a:xfrm>
            <a:off x="1179346" y="20941119"/>
            <a:ext cx="9829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0"/>
          </p:nvPr>
        </p:nvSpPr>
        <p:spPr>
          <a:xfrm>
            <a:off x="1179346" y="20218113"/>
            <a:ext cx="9829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5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5"/>
          </p:nvPr>
        </p:nvSpPr>
        <p:spPr>
          <a:xfrm>
            <a:off x="24243550" y="6109978"/>
            <a:ext cx="7543800" cy="677100"/>
          </a:xfrm>
        </p:spPr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6"/>
          </p:nvPr>
        </p:nvSpPr>
        <p:spPr>
          <a:xfrm>
            <a:off x="24243550" y="6870446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7"/>
          </p:nvPr>
        </p:nvSpPr>
        <p:spPr>
          <a:xfrm>
            <a:off x="24243550" y="16752838"/>
            <a:ext cx="7543800" cy="677100"/>
          </a:xfrm>
        </p:spPr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8"/>
          </p:nvPr>
        </p:nvSpPr>
        <p:spPr>
          <a:xfrm>
            <a:off x="24243550" y="17513303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9"/>
          </p:nvPr>
        </p:nvSpPr>
        <p:spPr>
          <a:xfrm>
            <a:off x="24243550" y="30049499"/>
            <a:ext cx="7543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0"/>
          </p:nvPr>
        </p:nvSpPr>
        <p:spPr>
          <a:xfrm>
            <a:off x="24243550" y="30842904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_Vertical_48x36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3155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Trebuchet MS</vt:lpstr>
      <vt:lpstr>JGI_Vertical_48x36_Template</vt:lpstr>
      <vt:lpstr>1_Classic 3 Columns</vt:lpstr>
      <vt:lpstr>Classic - Wide Center</vt:lpstr>
      <vt:lpstr>Right Highlight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Massie S. Ballon</cp:lastModifiedBy>
  <cp:revision>46</cp:revision>
  <cp:lastPrinted>2020-06-10T21:36:07Z</cp:lastPrinted>
  <dcterms:created xsi:type="dcterms:W3CDTF">2013-10-11T23:45:27Z</dcterms:created>
  <dcterms:modified xsi:type="dcterms:W3CDTF">2025-02-24T21:11:18Z</dcterms:modified>
</cp:coreProperties>
</file>